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2" Type="http://schemas.openxmlformats.org/package/2006/relationships/metadata/thumbnail" Target="docProps/thumbnail.jpeg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693400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slide" Target="slides/slide17.xml" />
 <Relationship Id="rId19" Type="http://schemas.openxmlformats.org/officeDocument/2006/relationships/slide" Target="slides/slide18.xml" />
 <Relationship Id="rId20" Type="http://schemas.openxmlformats.org/officeDocument/2006/relationships/slide" Target="slides/slide19.xml" />
 <Relationship Id="rId21" Type="http://schemas.openxmlformats.org/officeDocument/2006/relationships/slide" Target="slides/slide20.xml" />
 <Relationship Id="rId22" Type="http://schemas.openxmlformats.org/officeDocument/2006/relationships/slide" Target="slides/slide21.xml" />
 <Relationship Id="rId23" Type="http://schemas.openxmlformats.org/officeDocument/2006/relationships/slide" Target="slides/slide22.xml" />
 <Relationship Id="rId24" Type="http://schemas.openxmlformats.org/officeDocument/2006/relationships/slide" Target="slides/slide23.xml" />
 <Relationship Id="rId25" Type="http://schemas.openxmlformats.org/officeDocument/2006/relationships/slide" Target="slides/slide24.xml" />
 <Relationship Id="rId26" Type="http://schemas.openxmlformats.org/officeDocument/2006/relationships/slide" Target="slides/slide25.xml" />
 <Relationship Id="rId27" Type="http://schemas.openxmlformats.org/officeDocument/2006/relationships/slide" Target="slides/slide26.xml" />
 <Relationship Id="rId28" Type="http://schemas.openxmlformats.org/officeDocument/2006/relationships/slide" Target="slides/slide27.xml" />
 <Relationship Id="rId29" Type="http://schemas.openxmlformats.org/officeDocument/2006/relationships/slide" Target="slides/slide28.xml" />
 <Relationship Id="rId30" Type="http://schemas.openxmlformats.org/officeDocument/2006/relationships/slide" Target="slides/slide29.xml" />
 <Relationship Id="rId31" Type="http://schemas.openxmlformats.org/officeDocument/2006/relationships/slide" Target="slides/slide30.xml" />
 <Relationship Id="rId32" Type="http://schemas.openxmlformats.org/officeDocument/2006/relationships/slide" Target="slides/slide31.xml" />
 <Relationship Id="rId33" Type="http://schemas.openxmlformats.org/officeDocument/2006/relationships/slide" Target="slides/slide32.xml" />
 <Relationship Id="rId34" Type="http://schemas.openxmlformats.org/officeDocument/2006/relationships/presProps" Target="presProps.xml" />
 <Relationship Id="rId35" Type="http://schemas.openxmlformats.org/officeDocument/2006/relationships/viewProps" Target="viewProps.xml" />
 <Relationship Id="rId36" Type="http://schemas.openxmlformats.org/officeDocument/2006/relationships/theme" Target="theme/theme1.xml" />
 <Relationship Id="rId37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1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7.jpeg" />
</Relationships>

</file>

<file path=ppt/slides/_rels/slide1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8.jpeg" />
</Relationships>

</file>

<file path=ppt/slides/_rels/slide1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9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2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0.jpeg" />
</Relationships>

</file>

<file path=ppt/slides/_rels/slide2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1.jpeg" />
</Relationships>

</file>

<file path=ppt/slides/_rels/slide2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2.jpeg" />
</Relationships>

</file>

<file path=ppt/slides/_rels/slide2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3.jpeg" />
</Relationships>

</file>

<file path=ppt/slides/_rels/slide2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4.jpeg" />
</Relationships>

</file>

<file path=ppt/slides/_rels/slide2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5.jpeg" />
</Relationships>

</file>

<file path=ppt/slides/_rels/slide2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6.jpeg" />
</Relationships>

</file>

<file path=ppt/slides/_rels/slide2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7.jpeg" />
</Relationships>

</file>

<file path=ppt/slides/_rels/slide2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8.jpeg" />
</Relationships>

</file>

<file path=ppt/slides/_rels/slide2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9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3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0.jpeg" />
</Relationships>

</file>

<file path=ppt/slides/_rels/slide3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1.jpeg" />
</Relationships>

</file>

<file path=ppt/slides/_rels/slide3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2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981200" y="1473200"/>
            <a:ext cx="8712200" cy="1270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300"/>
              </a:lnSpc>
              <a:tabLst>
                <a:tab pos="635000" algn="l"/>
              </a:tabLst>
            </a:pPr>
            <a:r>
              <a:rPr lang="en-CA" sz="3601" smtClean="0">
                <a:solidFill>
                  <a:srgbClr val="F07E08"/>
                </a:solidFill>
                <a:latin typeface="Arial Unicode MS"/>
                <a:cs typeface="Arial Unicode MS"/>
              </a:rPr>
              <a:t>ACORDO ORTOGRÁFICO DA</a:t>
            </a:r>
            <a:br>
              <a:rPr lang="en-CA" sz="3601" smtClean="0">
                <a:solidFill>
                  <a:srgbClr val="000000"/>
                </a:solidFill>
                <a:latin typeface="Times New Roman"/>
              </a:rPr>
            </a:br>
            <a:r>
              <a:rPr lang="en-CA" sz="3601" smtClean="0">
                <a:solidFill>
                  <a:srgbClr val="F07E08"/>
                </a:solidFill>
                <a:latin typeface="Arial Unicode MS"/>
                <a:cs typeface="Arial Unicode MS"/>
              </a:rPr>
              <a:t>	LÍNGUA PORTUGUESA</a:t>
            </a:r>
          </a:p>
          <a:p>
            <a:pPr>
              <a:lnSpc>
                <a:spcPts val="4300"/>
              </a:lnSpc>
            </a:pPr>
            <a:endParaRPr lang="en-CA" sz="3601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451100" y="3606800"/>
            <a:ext cx="8242300" cy="762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965200" algn="l"/>
              </a:tabLst>
            </a:pPr>
            <a:r>
              <a:rPr lang="en-CA" sz="2496" smtClean="0">
                <a:solidFill>
                  <a:srgbClr val="313131"/>
                </a:solidFill>
                <a:latin typeface="Arial Unicode MS"/>
                <a:cs typeface="Arial Unicode MS"/>
              </a:rPr>
              <a:t>O QUE MUDA E O QUE NÃO MUDA</a:t>
            </a:r>
            <a:br>
              <a:rPr lang="en-CA" sz="2496" smtClean="0">
                <a:solidFill>
                  <a:srgbClr val="000000"/>
                </a:solidFill>
                <a:latin typeface="Times New Roman"/>
              </a:rPr>
            </a:br>
            <a:r>
              <a:rPr lang="en-CA" sz="2496" smtClean="0">
                <a:solidFill>
                  <a:srgbClr val="313131"/>
                </a:solidFill>
                <a:latin typeface="Arial Unicode MS"/>
                <a:cs typeface="Arial Unicode MS"/>
              </a:rPr>
              <a:t>	COM O NOVO ACORDO</a:t>
            </a:r>
          </a:p>
          <a:p>
            <a:pPr>
              <a:lnSpc>
                <a:spcPts val="2400"/>
              </a:lnSpc>
            </a:pPr>
            <a:endParaRPr lang="en-CA" sz="24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051300" y="4229100"/>
            <a:ext cx="6642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15"/>
              </a:lnSpc>
            </a:pPr>
            <a:r>
              <a:rPr lang="en-CA" sz="2496" smtClean="0">
                <a:solidFill>
                  <a:srgbClr val="313131"/>
                </a:solidFill>
                <a:latin typeface="Arial Unicode MS"/>
                <a:cs typeface="Arial Unicode MS"/>
              </a:rPr>
              <a:t>ORTOGRÁFICO</a:t>
            </a:r>
          </a:p>
          <a:p>
            <a:pPr>
              <a:lnSpc>
                <a:spcPts val="2315"/>
              </a:lnSpc>
            </a:pPr>
            <a:endParaRPr lang="en-CA" sz="24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4267200" y="6057900"/>
            <a:ext cx="64262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252525"/>
                </a:solidFill>
                <a:latin typeface="Arial Unicode MS"/>
                <a:cs typeface="Arial Unicode MS"/>
              </a:rPr>
              <a:t>Lisboa, fevereiro de 2011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409700" y="850900"/>
            <a:ext cx="92837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MAIÚSCULAS E MINÚSCULAS</a:t>
            </a:r>
          </a:p>
          <a:p>
            <a:pPr>
              <a:lnSpc>
                <a:spcPts val="3335"/>
              </a:lnSpc>
            </a:pPr>
            <a:endParaRPr lang="en-CA" sz="29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2019300"/>
            <a:ext cx="9512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mtClean="0">
                <a:solidFill>
                  <a:srgbClr val="F07E08"/>
                </a:solidFill>
                <a:latin typeface="Arial Unicode MS"/>
                <a:cs typeface="Arial Unicode MS"/>
              </a:rPr>
              <a:t>2. Maiúsculas e minúsculas.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501900"/>
            <a:ext cx="92329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Os nomes dos meses, dos dias da semana e das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estações do ano passam a ser escritos com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minúscula (p. ex. janeiro, domingo, outono)</a:t>
            </a:r>
          </a:p>
          <a:p>
            <a:pPr>
              <a:lnSpc>
                <a:spcPts val="270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0" y="4038600"/>
            <a:ext cx="92329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Usam-se minúsculas nos nomes do pontos cardeais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(não nas suas abreviaturas), exceto quando usados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absolutamente:</a:t>
            </a:r>
          </a:p>
          <a:p>
            <a:pPr>
              <a:lnSpc>
                <a:spcPts val="335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95500" y="5422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norte vs. vou para o Norte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095500" y="5930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656" smtClean="0">
                <a:solidFill>
                  <a:srgbClr val="0"/>
                </a:solidFill>
                <a:latin typeface="Arial Unicode MS"/>
                <a:cs typeface="Arial Unicode MS"/>
              </a:rPr>
              <a:t>ocidente vs. as línguas do Ocidente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409700" y="850900"/>
            <a:ext cx="92837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MAIÚSCULAS E MINÚSCULAS</a:t>
            </a:r>
          </a:p>
          <a:p>
            <a:pPr>
              <a:lnSpc>
                <a:spcPts val="3335"/>
              </a:lnSpc>
            </a:pPr>
            <a:endParaRPr lang="en-CA" sz="29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2019300"/>
            <a:ext cx="9512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2. Maiúsculas e minúsculas.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514600"/>
            <a:ext cx="9232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Nos títulos de livros, ou outras obras, apenas o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0" y="2921000"/>
            <a:ext cx="9232900" cy="990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primeiro elemento tem de ser em maiúscula, salvo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nos nomes próprios neles contidos:</a:t>
            </a:r>
          </a:p>
          <a:p>
            <a:pPr>
              <a:lnSpc>
                <a:spcPts val="340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95500" y="38862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Uma família inglesa ou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009900" y="4394200"/>
            <a:ext cx="7683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Uma Família Inglesa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095500" y="49149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Vida e feitos de Júlio César ou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3009900" y="5422900"/>
            <a:ext cx="76835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Vida e Feitos de Júlio César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409700" y="850900"/>
            <a:ext cx="92837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MAIÚSCULAS E MINÚSCULAS</a:t>
            </a:r>
          </a:p>
          <a:p>
            <a:pPr>
              <a:lnSpc>
                <a:spcPts val="3335"/>
              </a:lnSpc>
            </a:pPr>
            <a:endParaRPr lang="en-CA" sz="29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2019300"/>
            <a:ext cx="9512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2. Maiúsculas e minúsculas.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501900"/>
            <a:ext cx="9232900" cy="140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5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Usa-se minúscula inicial nos nomes ou locuções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que correspondem a formas de tratamento e,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opcionalmente, nos hagiónimos:</a:t>
            </a:r>
          </a:p>
          <a:p>
            <a:pPr>
              <a:lnSpc>
                <a:spcPts val="335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095500" y="3886200"/>
            <a:ext cx="85979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doutor Rui ou Doutor Rui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095500" y="4318000"/>
            <a:ext cx="8597900" cy="1117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engenheiro Rui ou Engenheiro Rui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santo António ou Santo António</a:t>
            </a:r>
          </a:p>
          <a:p>
            <a:pPr>
              <a:lnSpc>
                <a:spcPts val="400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409700" y="850900"/>
            <a:ext cx="92837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35"/>
              </a:lnSpc>
            </a:pP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MAIÚSCULAS E MINÚSCULAS</a:t>
            </a:r>
          </a:p>
          <a:p>
            <a:pPr>
              <a:lnSpc>
                <a:spcPts val="3335"/>
              </a:lnSpc>
            </a:pPr>
            <a:endParaRPr lang="en-CA" sz="29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2019300"/>
            <a:ext cx="9512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2. Maiúsculas e minúsculas.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501900"/>
            <a:ext cx="923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Usa-se minúscula opcionalmente nos seguintes casos: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0" y="2946400"/>
            <a:ext cx="923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- nomes que designam domínios do saber, cursos,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60500" y="3289300"/>
            <a:ext cx="92329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disciplinas: inglês ou Inglês; português ou Português;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matemática ou Matemática.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60500" y="4089400"/>
            <a:ext cx="9232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- nomes de logradouros públicos (salvo nos nomes próprios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neles contidos): rua da palma ou Rua da Palma; avenida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da liberdade ou Avenida da Liberdade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60500" y="5270500"/>
            <a:ext cx="9232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- Nomes de templos, edifícios ou monumentos (salvo nos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nomes próprios neles contidos): igreja dos anjos ou Igreja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dos Anjos; convento de Mafra ou Convento de Mafra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625600" y="787400"/>
            <a:ext cx="90678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CONSOANTES MUDAS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892300"/>
            <a:ext cx="9537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3. As consoantes mudas.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2247900"/>
            <a:ext cx="925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24">
              <a:lnSpc>
                <a:spcPts val="21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As consoantes mudas desaparecem sempre que não são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pronunciadas na variante culta do português europeu.</a:t>
            </a:r>
          </a:p>
          <a:p>
            <a:pPr>
              <a:lnSpc>
                <a:spcPts val="21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857500"/>
            <a:ext cx="92583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5">
              <a:lnSpc>
                <a:spcPts val="2165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Assim,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desaparecem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, por exemplo, em palavras como "ato", "ação",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"detetive", "Egito", "eletricidade", "ótimo" ou "rececionista" mas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mantêm-se em palavras como "facto", "subtil", "egípcio", "opcional" ou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"repto".</a:t>
            </a:r>
          </a:p>
          <a:p>
            <a:pPr>
              <a:lnSpc>
                <a:spcPts val="2165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4013200"/>
            <a:ext cx="92583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0">
              <a:lnSpc>
                <a:spcPts val="24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No entanto, pode haver variação interna a cada norma do português.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facultatividade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é aceite em casos como infeccioso vs. infecioso;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sectorial vs. setorial; característica vs. caraterística; olfacto vs. olfato.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5372100"/>
            <a:ext cx="9258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B45E06"/>
                </a:solidFill>
                <a:latin typeface="Arial Unicode MS"/>
                <a:cs typeface="Arial Unicode MS"/>
              </a:rPr>
              <a:t>Em caso de dúvida… consultamos o VOP!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625600" y="787400"/>
            <a:ext cx="90678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CONSOANTES MUDAS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778000"/>
            <a:ext cx="9512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3. As consoantes mudas.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133600"/>
            <a:ext cx="92329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4">
              <a:lnSpc>
                <a:spcPts val="24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 variação também se mantém entre normas. Assim, entre PE e PB, irão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manter-se diferenças na ortografia de algumas palavras, diferenças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essas que decorrem de diferentes pronúncias. Por exemplo: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095500" y="3124200"/>
            <a:ext cx="647700" cy="33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PE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3924300" y="3124200"/>
            <a:ext cx="660400" cy="330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PB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2095500" y="3467100"/>
            <a:ext cx="838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facto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3924300" y="3467100"/>
            <a:ext cx="723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fato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2095500" y="3797300"/>
            <a:ext cx="13208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contactar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3924300" y="3797300"/>
            <a:ext cx="11938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contatar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2095500" y="4127500"/>
            <a:ext cx="11303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defetivo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3924300" y="4127500"/>
            <a:ext cx="12446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defectivo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2095500" y="4457700"/>
            <a:ext cx="12446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conceção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3924300" y="4457700"/>
            <a:ext cx="13843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concepção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2095500" y="4787900"/>
            <a:ext cx="13843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corrupção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3924300" y="4787900"/>
            <a:ext cx="1231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corrução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2095500" y="5118100"/>
            <a:ext cx="1092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receção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3924300" y="5118100"/>
            <a:ext cx="12446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recepção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2095500" y="5448300"/>
            <a:ext cx="10922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súbdito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0" name="TextBox 20"/>
          <p:cNvSpPr txBox="1"/>
          <p:nvPr/>
        </p:nvSpPr>
        <p:spPr>
          <a:xfrm>
            <a:off x="3924300" y="5448300"/>
            <a:ext cx="18415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súdito, súbdito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1" name="TextBox 21"/>
          <p:cNvSpPr txBox="1"/>
          <p:nvPr/>
        </p:nvSpPr>
        <p:spPr>
          <a:xfrm>
            <a:off x="2095500" y="5778500"/>
            <a:ext cx="9017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subtil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2" name="TextBox 22"/>
          <p:cNvSpPr txBox="1"/>
          <p:nvPr/>
        </p:nvSpPr>
        <p:spPr>
          <a:xfrm>
            <a:off x="3924300" y="5778500"/>
            <a:ext cx="14605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sutil, subtil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3" name="TextBox 23"/>
          <p:cNvSpPr txBox="1"/>
          <p:nvPr/>
        </p:nvSpPr>
        <p:spPr>
          <a:xfrm>
            <a:off x="2095500" y="6108700"/>
            <a:ext cx="15240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indemnizar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4" name="TextBox 24"/>
          <p:cNvSpPr txBox="1"/>
          <p:nvPr/>
        </p:nvSpPr>
        <p:spPr>
          <a:xfrm>
            <a:off x="3924300" y="6108700"/>
            <a:ext cx="2628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indenizar, indemnizar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5" name="TextBox 25"/>
          <p:cNvSpPr txBox="1"/>
          <p:nvPr/>
        </p:nvSpPr>
        <p:spPr>
          <a:xfrm>
            <a:off x="2095500" y="6438900"/>
            <a:ext cx="1358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omnívoro</a:t>
            </a:r>
          </a:p>
          <a:p>
            <a:pPr>
              <a:lnSpc>
                <a:spcPts val="2070"/>
              </a:lnSpc>
            </a:pPr>
          </a:p>
        </p:txBody>
      </p:sp>
      <p:sp>
        <p:nvSpPr>
          <p:cNvPr id="26" name="TextBox 26"/>
          <p:cNvSpPr txBox="1"/>
          <p:nvPr/>
        </p:nvSpPr>
        <p:spPr>
          <a:xfrm>
            <a:off x="3924300" y="6438900"/>
            <a:ext cx="2273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onívoro, omnívoro</a:t>
            </a:r>
          </a:p>
          <a:p>
            <a:pPr>
              <a:lnSpc>
                <a:spcPts val="2070"/>
              </a:lnSpc>
            </a:p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787400"/>
            <a:ext cx="78105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ACENTOS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879600"/>
            <a:ext cx="95377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5"/>
              </a:lnSpc>
            </a:pPr>
            <a:r>
              <a:rPr lang="en-CA" sz="1619" smtClean="0">
                <a:solidFill>
                  <a:srgbClr val="F07E08"/>
                </a:solidFill>
                <a:latin typeface="Arial Unicode MS"/>
                <a:cs typeface="Arial Unicode MS"/>
              </a:rPr>
              <a:t>4. Acentos.</a:t>
            </a:r>
          </a:p>
          <a:p>
            <a:pPr>
              <a:lnSpc>
                <a:spcPts val="1955"/>
              </a:lnSpc>
            </a:pPr>
            <a:endParaRPr lang="en-CA" sz="17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2387600"/>
            <a:ext cx="9258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Grafias duplas?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667000"/>
            <a:ext cx="9258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6A9F24"/>
                </a:solidFill>
                <a:latin typeface="Arial Unicode MS"/>
                <a:cs typeface="Arial Unicode MS"/>
              </a:rPr>
              <a:t>Uso do acento circunflexo ou do acento agudo nas vogais e e o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2946400"/>
            <a:ext cx="9258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O Acordo Ortográfico prevê que se mantenha a tradição na grafia de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3200400"/>
            <a:ext cx="92583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algumas palavras, sobretudo quando correspondem a pronúncias cultas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diferentes em diferentes países.</a:t>
            </a:r>
          </a:p>
          <a:p>
            <a:pPr>
              <a:lnSpc>
                <a:spcPts val="17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35100" y="3695700"/>
            <a:ext cx="92583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- Assim, palavras como "académico"/"acadêmico", "cénico"/"cênico",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"bidé"/"bidé", "judo"/"judô" manterão a grafia tradicional.</a:t>
            </a:r>
          </a:p>
          <a:p>
            <a:pPr>
              <a:lnSpc>
                <a:spcPts val="17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070100" y="4191000"/>
            <a:ext cx="86233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Ou seja, em Portugal, mantém-se a grafia "académico", "cénico", "bidé"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ou "judo".</a:t>
            </a:r>
          </a:p>
          <a:p>
            <a:pPr>
              <a:lnSpc>
                <a:spcPts val="17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435100" y="4953000"/>
            <a:ext cx="92583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">
              <a:lnSpc>
                <a:spcPts val="1725"/>
              </a:lnSpc>
            </a:pP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- As formas verbais como "parámos", "ficámos" ou "dêmos" escrevem-se sem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acento apenas nos países em que é essa a tradição. O mesmo acontece com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palavras como "fôrma" (nome) e "forma" (nome e forma de 3ª pessoa do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singular, no presente do indicativo, ou de 2ª pessoa do singular do modo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710" smtClean="0">
                <a:solidFill>
                  <a:srgbClr val="0"/>
                </a:solidFill>
                <a:latin typeface="Arial Unicode MS"/>
                <a:cs typeface="Arial Unicode MS"/>
              </a:rPr>
              <a:t>imperativo, do verbo formar).</a:t>
            </a:r>
          </a:p>
          <a:p>
            <a:pPr>
              <a:lnSpc>
                <a:spcPts val="1725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787400"/>
            <a:ext cx="78105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ACENTOS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917700"/>
            <a:ext cx="9537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496" smtClean="0">
                <a:solidFill>
                  <a:srgbClr val="F07E08"/>
                </a:solidFill>
                <a:latin typeface="Arial Unicode MS"/>
                <a:cs typeface="Arial Unicode MS"/>
              </a:rPr>
              <a:t>4. Acentos.</a:t>
            </a:r>
          </a:p>
          <a:p>
            <a:pPr>
              <a:lnSpc>
                <a:spcPts val="2875"/>
              </a:lnSpc>
            </a:pPr>
            <a:endParaRPr lang="en-CA" sz="24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3876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acento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8829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As formas verbais da 2ª conjugação, 3ª pessoa do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276600"/>
            <a:ext cx="92583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">
              <a:lnSpc>
                <a:spcPts val="3230"/>
              </a:lnSpc>
            </a:pP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plural, presente do indicativo, com a terminação em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"</a:t>
            </a:r>
            <a:r>
              <a:rPr lang="en-CA" sz="2565" smtClean="0">
                <a:solidFill>
                  <a:srgbClr val="6A9F24"/>
                </a:solidFill>
                <a:latin typeface="Arial Unicode MS"/>
                <a:cs typeface="Arial Unicode MS"/>
              </a:rPr>
              <a:t>-êem</a:t>
            </a: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" , passam a escrever-se sem o acento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circunflexo. Por exemplo, creem, veem, leem,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descreem, reveem, deem…</a:t>
            </a:r>
          </a:p>
          <a:p>
            <a:pPr>
              <a:lnSpc>
                <a:spcPts val="32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787400"/>
            <a:ext cx="78105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ACENTOS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917700"/>
            <a:ext cx="9537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75"/>
              </a:lnSpc>
            </a:pPr>
            <a:r>
              <a:rPr lang="en-CA" sz="2496" smtClean="0">
                <a:solidFill>
                  <a:srgbClr val="F07E08"/>
                </a:solidFill>
                <a:latin typeface="Arial Unicode MS"/>
                <a:cs typeface="Arial Unicode MS"/>
              </a:rPr>
              <a:t>4. Acentos.</a:t>
            </a:r>
          </a:p>
          <a:p>
            <a:pPr>
              <a:lnSpc>
                <a:spcPts val="2875"/>
              </a:lnSpc>
            </a:pPr>
            <a:endParaRPr lang="en-CA" sz="24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3876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acento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8829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Formas verbais terminadas em "</a:t>
            </a:r>
            <a:r>
              <a:rPr lang="en-CA" sz="2565" smtClean="0">
                <a:solidFill>
                  <a:srgbClr val="6A9F24"/>
                </a:solidFill>
                <a:latin typeface="Arial Unicode MS"/>
                <a:cs typeface="Arial Unicode MS"/>
              </a:rPr>
              <a:t>-guar</a:t>
            </a: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", com "u"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276600"/>
            <a:ext cx="9258300" cy="135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">
              <a:lnSpc>
                <a:spcPts val="3250"/>
              </a:lnSpc>
            </a:pP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acentuado depois de "g" ou "q", passam a escrever-se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sem acento agudo no "u". Ex. adeque, apazigue,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desague, oblique, …</a:t>
            </a:r>
          </a:p>
          <a:p>
            <a:pPr>
              <a:lnSpc>
                <a:spcPts val="325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787400"/>
            <a:ext cx="78105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ACENTOS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892300"/>
            <a:ext cx="95377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lang="en-CA" sz="1896" smtClean="0">
                <a:solidFill>
                  <a:srgbClr val="F07E08"/>
                </a:solidFill>
                <a:latin typeface="Arial Unicode MS"/>
                <a:cs typeface="Arial Unicode MS"/>
              </a:rPr>
              <a:t>4. Acentos.</a:t>
            </a:r>
          </a:p>
          <a:p>
            <a:pPr>
              <a:lnSpc>
                <a:spcPts val="2185"/>
              </a:lnSpc>
            </a:pPr>
            <a:endParaRPr lang="en-CA" sz="18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222500"/>
            <a:ext cx="9537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4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acento nos seguintes casos: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565400"/>
            <a:ext cx="92583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Na terceira pessoa do singular do verbo "parar", que se passa a escrever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"para", tal como a preposição, apesar de se pronunciarem de forma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diferente.</a:t>
            </a:r>
          </a:p>
          <a:p>
            <a:pPr>
              <a:lnSpc>
                <a:spcPts val="21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454400"/>
            <a:ext cx="9258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O acento circunflexo desaparece em palavras homógrafas, que mantêm,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no entanto, a heterofonia. Por exemplo:</a:t>
            </a:r>
          </a:p>
          <a:p>
            <a:pPr>
              <a:lnSpc>
                <a:spcPts val="21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070100" y="4013200"/>
            <a:ext cx="86233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pela [verbo] = pela [contração de preposição e artigo]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pelo [verbo] = pelo [nome]</a:t>
            </a:r>
          </a:p>
          <a:p>
            <a:pPr>
              <a:lnSpc>
                <a:spcPts val="26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070100" y="4673600"/>
            <a:ext cx="86233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24">
              <a:lnSpc>
                <a:spcPts val="27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polo [nome] = polo [contração de preposição e artigo]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coa [verbo] = coa [contração de preposição e artigo] =</a:t>
            </a:r>
          </a:p>
          <a:p>
            <a:pPr>
              <a:lnSpc>
                <a:spcPts val="27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2984500" y="5372100"/>
            <a:ext cx="5969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Coa</a:t>
            </a:r>
          </a:p>
          <a:p>
            <a:pPr>
              <a:lnSpc>
                <a:spcPts val="230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3898900" y="5372100"/>
            <a:ext cx="1435100" cy="31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[topónimo]</a:t>
            </a:r>
          </a:p>
          <a:p>
            <a:pPr>
              <a:lnSpc>
                <a:spcPts val="230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2070100" y="5689600"/>
            <a:ext cx="86233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pera [nome] = pera [preposição arcaica]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1904" smtClean="0">
                <a:solidFill>
                  <a:srgbClr val="0"/>
                </a:solidFill>
                <a:latin typeface="Arial Unicode MS"/>
                <a:cs typeface="Arial Unicode MS"/>
              </a:rPr>
              <a:t>pero [nome] = pero [conjunção arcaica]</a:t>
            </a:r>
          </a:p>
          <a:p>
            <a:pPr>
              <a:lnSpc>
                <a:spcPts val="26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905000" y="571500"/>
            <a:ext cx="87884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400"/>
              </a:lnSpc>
              <a:tabLst>
                <a:tab pos="1346200" algn="l"/>
              </a:tabLst>
            </a:pP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O QUE É O ACORDO ORTOGRÁFICO DA</a:t>
            </a:r>
            <a:br>
              <a:rPr lang="en-CA" sz="2904" smtClean="0">
                <a:solidFill>
                  <a:srgbClr val="000000"/>
                </a:solidFill>
                <a:latin typeface="Times New Roman"/>
              </a:rPr>
            </a:br>
            <a:r>
              <a:rPr lang="en-CA" sz="2904" smtClean="0">
                <a:solidFill>
                  <a:srgbClr val="154B6B"/>
                </a:solidFill>
                <a:latin typeface="Arial Unicode MS"/>
                <a:cs typeface="Arial Unicode MS"/>
              </a:rPr>
              <a:t>	LÍNGUA PORTUGUESA?</a:t>
            </a:r>
          </a:p>
          <a:p>
            <a:pPr>
              <a:lnSpc>
                <a:spcPts val="3400"/>
              </a:lnSpc>
            </a:pPr>
            <a:endParaRPr lang="en-CA" sz="2904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84300" y="1803400"/>
            <a:ext cx="93091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Um </a:t>
            </a:r>
            <a:r>
              <a:rPr lang="en-CA" sz="2304" smtClean="0">
                <a:solidFill>
                  <a:srgbClr val="6A9F24"/>
                </a:solidFill>
                <a:latin typeface="Arial Unicode MS"/>
                <a:cs typeface="Arial Unicode MS"/>
              </a:rPr>
              <a:t>A(cordo) O(rtográfico)</a:t>
            </a: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 é uma </a:t>
            </a:r>
            <a:r>
              <a:rPr lang="en-CA" sz="2304" smtClean="0">
                <a:solidFill>
                  <a:srgbClr val="6A9F24"/>
                </a:solidFill>
                <a:latin typeface="Arial Unicode MS"/>
                <a:cs typeface="Arial Unicode MS"/>
              </a:rPr>
              <a:t>convenção</a:t>
            </a: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 que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46300"/>
            <a:ext cx="9309100" cy="466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0">
              <a:lnSpc>
                <a:spcPts val="2755"/>
              </a:lnSpc>
            </a:pP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estipula regras sobre como escrever. Não é a primeira vez que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as regras ortográficas do português sofrem alterações. A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primeira reforma ortográfica, em Portugal, ocorreu em 1911 e,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tal como a atual, também sofreu várias contestações. Foi com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a reforma ortográfica de 1911 que deixámos de escrever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"pharmacia" e passámos a escrever "farmácia", por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exemplo. Foi também em 1911 que algumas consoantes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mudas, quando não influíam na pronúncia da vogal que as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precedia, foram eliminadas na escrita, como no caso de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"anedota", "dano" ou "ditongo", que até então se escreviam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"anecdota", "damno" e "diphthongo", respetivamente. O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"y" foi substituído pelo "i" em palavras como "sintaxe" (que</a:t>
            </a:r>
            <a:br>
              <a:rPr lang="en-CA" sz="2304" smtClean="0">
                <a:solidFill>
                  <a:srgbClr val="000000"/>
                </a:solidFill>
                <a:latin typeface="Times New Roman"/>
              </a:rPr>
            </a:br>
            <a:r>
              <a:rPr lang="en-CA" sz="2304" smtClean="0">
                <a:solidFill>
                  <a:srgbClr val="0"/>
                </a:solidFill>
                <a:latin typeface="Arial Unicode MS"/>
                <a:cs typeface="Arial Unicode MS"/>
              </a:rPr>
              <a:t>se escrevia "syntaxe").</a:t>
            </a:r>
          </a:p>
          <a:p>
            <a:pPr>
              <a:lnSpc>
                <a:spcPts val="275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882900" y="787400"/>
            <a:ext cx="78105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ACENTOS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917700"/>
            <a:ext cx="95377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F07E08"/>
                </a:solidFill>
                <a:latin typeface="Arial Unicode MS"/>
                <a:cs typeface="Arial Unicode MS"/>
              </a:rPr>
              <a:t>4. Acentos.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3622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acento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8575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565" smtClean="0">
                <a:solidFill>
                  <a:srgbClr val="0"/>
                </a:solidFill>
                <a:latin typeface="Arial Unicode MS"/>
                <a:cs typeface="Arial Unicode MS"/>
              </a:rPr>
              <a:t>Ditongos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701800" y="3327400"/>
            <a:ext cx="89916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">
              <a:lnSpc>
                <a:spcPts val="2600"/>
              </a:lnSpc>
            </a:pPr>
            <a:r>
              <a:rPr lang="en-CA" sz="2196" smtClean="0">
                <a:solidFill>
                  <a:srgbClr val="313131"/>
                </a:solidFill>
                <a:latin typeface="Arial Unicode MS"/>
                <a:cs typeface="Arial Unicode MS"/>
              </a:rPr>
              <a:t>Deixa de ser acentuado o ditongo "oi", excepto quando se</a:t>
            </a:r>
            <a:br>
              <a:rPr lang="en-CA" sz="2196" smtClean="0">
                <a:solidFill>
                  <a:srgbClr val="000000"/>
                </a:solidFill>
                <a:latin typeface="Times New Roman"/>
              </a:rPr>
            </a:br>
            <a:r>
              <a:rPr lang="en-CA" sz="2196" smtClean="0">
                <a:solidFill>
                  <a:srgbClr val="313131"/>
                </a:solidFill>
                <a:latin typeface="Arial Unicode MS"/>
                <a:cs typeface="Arial Unicode MS"/>
              </a:rPr>
              <a:t>encontra na última sílaba da palavra.</a:t>
            </a:r>
          </a:p>
          <a:p>
            <a:pPr>
              <a:lnSpc>
                <a:spcPts val="2600"/>
              </a:lnSpc>
            </a:pPr>
            <a:endParaRPr lang="en-CA" sz="219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981200" y="4000500"/>
            <a:ext cx="8712200" cy="787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Por exemplo,:"asteroide", "joia", "jiboia".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Por exemplo: "herói" vs. "heroico"</a:t>
            </a:r>
          </a:p>
          <a:p>
            <a:pPr>
              <a:lnSpc>
                <a:spcPts val="29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803400"/>
            <a:ext cx="95885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08200"/>
            <a:ext cx="9309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hífen nos seguintes casos: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717800"/>
            <a:ext cx="9309100" cy="1828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15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Em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palavras prefixadas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(prefixos: ante-, anti-, circum-, co-, contra-,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entre-, extra-, hiper-, infra-, intra-, pos-, pre-, pro-, sobre-, sub-, super-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, supra-, ultra-, etc.) e em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formações por recomposição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(com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elementos autónomos ou falsos prefixos, de origem grega e latina: aero-,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agro-, arqui-, auto-, bio-, eletro-, geo-, hidro-, inter-, macro-, maxi-,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micro-, mini-, multi-, neo-, pan-, pluri-, proto-, pseudo-, retro-, semi-,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tele-, etc.).</a:t>
            </a:r>
          </a:p>
          <a:p>
            <a:pPr>
              <a:lnSpc>
                <a:spcPts val="1915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84300" y="4800600"/>
            <a:ext cx="9309100" cy="1092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3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Por exemplo: biorritmo, codependente, coautoria, contraindicação,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contraespionagem, neoimpressionismo, autoavaliação, autoestima,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autoestrada, extraurbano, geoestratégico, intrauterino, microestrutura,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multicolor, plurianual, pseudointelectual, retroescavadora…</a:t>
            </a:r>
          </a:p>
          <a:p>
            <a:pPr>
              <a:lnSpc>
                <a:spcPts val="193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84300" y="6045200"/>
            <a:ext cx="93091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B45E06"/>
                </a:solidFill>
                <a:latin typeface="Arial Unicode MS"/>
                <a:cs typeface="Arial Unicode MS"/>
              </a:rPr>
              <a:t>Em caso de dúvida… consultamos o VOP!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981200"/>
            <a:ext cx="9512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2860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hífen nos seguintes casos: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0" y="28575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Quando é possível o uso dos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dígrafos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"ss" ou "rr", ou seja, quando o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60500" y="3136900"/>
            <a:ext cx="92329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prefixo termina em vogal e é seguido de elemento começado por "r" ou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"s", como em "contrarregra", "antissemita", "autorrádio",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"contrassenha", "extrassensorial" ou "arquirrival".</a:t>
            </a:r>
          </a:p>
          <a:p>
            <a:pPr>
              <a:lnSpc>
                <a:spcPts val="19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60500" y="4203700"/>
            <a:ext cx="92329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Quando o primeiro elemento do composto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termina em vogal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e o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60500" y="4483100"/>
            <a:ext cx="9232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">
              <a:lnSpc>
                <a:spcPts val="20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segundo elemento do </a:t>
            </a: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composto começa com vogal diferente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, como em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"autoestrada", "contraintuitivo" ou "extraescolar".</a:t>
            </a:r>
          </a:p>
          <a:p>
            <a:pPr>
              <a:lnSpc>
                <a:spcPts val="20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81100" y="5613400"/>
            <a:ext cx="9512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B45E06"/>
                </a:solidFill>
                <a:latin typeface="Arial Unicode MS"/>
                <a:cs typeface="Arial Unicode MS"/>
              </a:rPr>
              <a:t>Em caso de dúvida… consultamos o VOP!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81100" y="1714500"/>
            <a:ext cx="9512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60500" y="2133600"/>
            <a:ext cx="92329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hífen nos seguintes casos: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60500" y="2882900"/>
            <a:ext cx="9232900" cy="157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Nos </a:t>
            </a: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compostos formados com co-</a:t>
            </a: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 , a palavra funde-se,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mesmo quando o segundo elemento do composto começa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por "o", como em "coorganizador", "coopositor" ou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"coocorrência".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60500" y="4864100"/>
            <a:ext cx="9232900" cy="1206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Nos </a:t>
            </a: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compostos formados com re-</a:t>
            </a: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, mesmo que o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segundo elemento comece por "e", também se fundem: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"reequilíbrio", "reescrita", "reequipamento"…</a:t>
            </a:r>
          </a:p>
          <a:p>
            <a:pPr>
              <a:lnSpc>
                <a:spcPts val="285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714500"/>
            <a:ext cx="95885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08200"/>
            <a:ext cx="9309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Suprime-se o hífen nos seguintes casos: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781300"/>
            <a:ext cx="9309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No verbo haver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84300" y="3162300"/>
            <a:ext cx="9309100" cy="939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43">
              <a:lnSpc>
                <a:spcPts val="216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As formas do verbo haver passam a escrever-se sem hífen.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Por exemplo, escreve-se "hei de", "hás de" e não "hei-de" ou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"hás-de".</a:t>
            </a:r>
          </a:p>
          <a:p>
            <a:pPr>
              <a:lnSpc>
                <a:spcPts val="21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84300" y="4279900"/>
            <a:ext cx="9309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Nas palavras compostas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84300" y="4660900"/>
            <a:ext cx="93091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O hífen cai em palavras compostas em que se perdeu a noção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de composição. Por exemplo, as seguintes palavras são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escritas sem hífen, juntando-se as duas partes do composto: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0"/>
                </a:solidFill>
                <a:latin typeface="Arial Unicode MS"/>
                <a:cs typeface="Arial Unicode MS"/>
              </a:rPr>
              <a:t>"mandachuva", "paraquedas", "pontapé" ou "girassol".</a:t>
            </a:r>
          </a:p>
          <a:p>
            <a:pPr>
              <a:lnSpc>
                <a:spcPts val="21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84300" y="6032500"/>
            <a:ext cx="93091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B45E06"/>
                </a:solidFill>
                <a:latin typeface="Arial Unicode MS"/>
                <a:cs typeface="Arial Unicode MS"/>
              </a:rPr>
              <a:t>Em caso de dúvida… consultamos o VOP!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790700"/>
            <a:ext cx="9588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71700"/>
            <a:ext cx="930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641600"/>
            <a:ext cx="9309100" cy="162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2">
              <a:lnSpc>
                <a:spcPts val="293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palavras compostas que designam espécies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botânicas ou animais, com ou sem preposição,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como "couve-flor", "erva-doce", "ervilha-de-cheiro",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"cobra-capelo", "cobra-d'água" ou "bem-me-quer".</a:t>
            </a:r>
          </a:p>
          <a:p>
            <a:pPr>
              <a:lnSpc>
                <a:spcPts val="29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84300" y="4203700"/>
            <a:ext cx="9309100" cy="1625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2">
              <a:lnSpc>
                <a:spcPts val="293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Quando o prefixo termina em vogal e o segundo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elemento começa com vogal igual. Por exemplo,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"contra-ataque", "auto-observação" ou "micro-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ondas".</a:t>
            </a:r>
          </a:p>
          <a:p>
            <a:pPr>
              <a:lnSpc>
                <a:spcPts val="29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790700"/>
            <a:ext cx="9588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171700"/>
            <a:ext cx="930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641600"/>
            <a:ext cx="9309100" cy="199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292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topónimos compostos iniciados pelos adjetivos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grã, grão, por forma verbal ou cujos elementos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estejam ligados por artigo, como acontece, por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exemplo, em "Grã-Bretanha", "Quebra-dentes" ou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"Trás-os-Montes".</a:t>
            </a:r>
          </a:p>
          <a:p>
            <a:pPr>
              <a:lnSpc>
                <a:spcPts val="292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84300" y="5029200"/>
            <a:ext cx="9309100" cy="1257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Todos os outros topónimos compostos se escrevem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sem hífen (menos Guiné-Bissau): "Cabo Verde",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"Castelo Branco", "África do Sul", …</a:t>
            </a:r>
          </a:p>
          <a:p>
            <a:pPr>
              <a:lnSpc>
                <a:spcPts val="29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790700"/>
            <a:ext cx="9588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209800"/>
            <a:ext cx="930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692400"/>
            <a:ext cx="9309100" cy="3822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323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compostos com os advérbios bem e mal quando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o elemento que se lhes segue começa por vogal ou h.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É o caso de palavras como bem-amado, mal-amado,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bem-estar, mal-estar, bem-humorado, mal-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humorado. Para além disso, mal, ao contrário de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bem, pode aglutinar-se com palavras começadas por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consoante. Por exemplo, escreve-se "bem-falante",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mas "malfalante" escreve-se sem hífen. O mesmo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acontece com "bem-mandado" vs. "malmandado".</a:t>
            </a:r>
          </a:p>
          <a:p>
            <a:pPr>
              <a:lnSpc>
                <a:spcPts val="323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87700" y="787400"/>
            <a:ext cx="75057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HÍFEN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04900" y="1790700"/>
            <a:ext cx="95885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84300" y="2209800"/>
            <a:ext cx="93091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84300" y="2692400"/>
            <a:ext cx="9309100" cy="135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5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compostos com "além", "aquém", "recém" e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"sem". Por exemplo, "além-mar", "aquém-Tejo",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"recém-nascido", "sem-número", …</a:t>
            </a:r>
          </a:p>
          <a:p>
            <a:pPr>
              <a:lnSpc>
                <a:spcPts val="325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84300" y="4495800"/>
            <a:ext cx="93091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">
              <a:lnSpc>
                <a:spcPts val="323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encadeamentos vocabulares como: a ponte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"Barreiro-Chelas", a autoestrada "Lisboa-Porto", a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ligação "Lisboa-Nova Iorque", "Angola-Brasil",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"Liberdade-Igualdade-Fraternidade", …</a:t>
            </a:r>
          </a:p>
          <a:p>
            <a:pPr>
              <a:lnSpc>
                <a:spcPts val="32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787400"/>
            <a:ext cx="7226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828800"/>
            <a:ext cx="9537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4638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. </a:t>
            </a: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681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921000"/>
            <a:ext cx="92583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3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Quando o prefixo termina em m-n, ou seja, com os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prefixos circum- e pan-, e o elemento seguinte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começa por vogal, m, n, ou h: "circum-navegação",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"pan-americano" ou "pan-negritude".</a:t>
            </a:r>
          </a:p>
          <a:p>
            <a:pPr>
              <a:lnSpc>
                <a:spcPts val="323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51562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Nos compostos com os prefixos hiper-, inter- e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5549900"/>
            <a:ext cx="92583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">
              <a:lnSpc>
                <a:spcPts val="320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super-, quando o segundo elemento começa por r: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hiper-resistente, super-reacionário, super-revista.</a:t>
            </a:r>
          </a:p>
          <a:p>
            <a:pPr>
              <a:lnSpc>
                <a:spcPts val="32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175000" y="787400"/>
            <a:ext cx="75184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É O NOVO AO?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2171700"/>
            <a:ext cx="9258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O AO tem como objetivo unificar a ortografia entre países lusófonos.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19200" y="2781300"/>
            <a:ext cx="94742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Que vantagens tem?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3086100"/>
            <a:ext cx="92583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Procura de uma norma ortográfica comum a todos os países da CPLP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Redução de divergências ortográficas entre os diferentes países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Vantagens pedagógicas, diplomáticas, editoriais…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4305300"/>
            <a:ext cx="9258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O Acordo Ortográfico já está em vigor: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4648200"/>
            <a:ext cx="92583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Foi ratificado </a:t>
            </a:r>
            <a:r>
              <a:rPr lang="en-CA" sz="2004" smtClean="0">
                <a:solidFill>
                  <a:srgbClr val="13415C"/>
                </a:solidFill>
                <a:latin typeface="Arial Unicode MS"/>
                <a:cs typeface="Arial Unicode MS"/>
              </a:rPr>
              <a:t>em Portugal em 2008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, no Brasil em 2004, em Cabo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Verde em 2006,  em São Tomé e Príncipe em 2006, na Guiné Bissau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em 2009…</a:t>
            </a:r>
          </a:p>
          <a:p>
            <a:pPr>
              <a:lnSpc>
                <a:spcPts val="19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35100" y="5753100"/>
            <a:ext cx="9258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De acordo com 2º Protocolo Modificativo, o AO está em vigor quando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ratificado por três países.</a:t>
            </a:r>
          </a:p>
          <a:p>
            <a:pPr>
              <a:lnSpc>
                <a:spcPts val="19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3467100" y="787400"/>
            <a:ext cx="72263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651000"/>
            <a:ext cx="9537700" cy="431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64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5. Hífen.</a:t>
            </a:r>
          </a:p>
          <a:p>
            <a:pPr>
              <a:lnSpc>
                <a:spcPts val="2645"/>
              </a:lnSpc>
            </a:pPr>
            <a:endParaRPr lang="en-CA" sz="23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2860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304" smtClean="0">
                <a:solidFill>
                  <a:srgbClr val="F07E08"/>
                </a:solidFill>
                <a:latin typeface="Arial Unicode MS"/>
                <a:cs typeface="Arial Unicode MS"/>
              </a:rPr>
              <a:t>. </a:t>
            </a:r>
            <a:r>
              <a:rPr lang="en-CA" sz="2700" smtClean="0">
                <a:solidFill>
                  <a:srgbClr val="6A9F24"/>
                </a:solidFill>
                <a:latin typeface="Arial Unicode MS"/>
                <a:cs typeface="Arial Unicode MS"/>
              </a:rPr>
              <a:t>Utiliza-se o hífen nos seguintes casos:</a:t>
            </a:r>
          </a:p>
          <a:p>
            <a:pPr>
              <a:lnSpc>
                <a:spcPts val="3105"/>
              </a:lnSpc>
            </a:pPr>
            <a:endParaRPr lang="en-CA" sz="2681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7559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Nas formações com os prefixos ex- (com o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149600"/>
            <a:ext cx="9258300" cy="135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significado de estado anterior ou cessamento), sota-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, soto-, vice- e vizo-: "ex-diretor", "vice-rei", "soto-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mestre", "vizo-rei", …</a:t>
            </a:r>
          </a:p>
          <a:p>
            <a:pPr>
              <a:lnSpc>
                <a:spcPts val="32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435100" y="4457700"/>
            <a:ext cx="9258300" cy="2184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5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Nas formações com os prefixos tónicos acentuados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graficamente pós-, pré- e pró-, quando o segundo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elemento é uma palavra autónoma. Por exemplo,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"pré-história" (mas "prever"), "pró-reitor" (mas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"promover") ou "pós-parto" (mas "pospor").</a:t>
            </a:r>
          </a:p>
          <a:p>
            <a:pPr>
              <a:lnSpc>
                <a:spcPts val="325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165600" y="787400"/>
            <a:ext cx="65278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NOVO AO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19177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Todas as mudanças geram controvérsia!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2882900"/>
            <a:ext cx="92583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Em cada reforma ortográfica (em 1911 e em 1945),</a:t>
            </a:r>
            <a:br>
              <a:rPr lang="en-CA" sz="2700" smtClean="0">
                <a:solidFill>
                  <a:srgbClr val="000000"/>
                </a:solidFill>
                <a:latin typeface="Times New Roman"/>
              </a:rPr>
            </a:b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houve sempre contestação.</a:t>
            </a:r>
          </a:p>
          <a:p>
            <a:pPr>
              <a:lnSpc>
                <a:spcPts val="3300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43053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Mudar hábitos de escrita implica um processo de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4711700"/>
            <a:ext cx="92583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105"/>
              </a:lnSpc>
            </a:pPr>
            <a:r>
              <a:rPr lang="en-CA" sz="2700" smtClean="0">
                <a:solidFill>
                  <a:srgbClr val="0"/>
                </a:solidFill>
                <a:latin typeface="Arial Unicode MS"/>
                <a:cs typeface="Arial Unicode MS"/>
              </a:rPr>
              <a:t>desautomatização e uma reaprendizagem da escrita.</a:t>
            </a:r>
          </a:p>
          <a:p>
            <a:pPr>
              <a:lnSpc>
                <a:spcPts val="3105"/>
              </a:lnSpc>
            </a:pPr>
            <a:endParaRPr lang="en-CA"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828800" y="863600"/>
            <a:ext cx="88646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154B6B"/>
                </a:solidFill>
                <a:latin typeface="Arial Unicode MS"/>
                <a:cs typeface="Arial Unicode MS"/>
              </a:rPr>
              <a:t>Instrumentos de apoio à transição para o AO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1905000"/>
            <a:ext cx="9258300" cy="1016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CA" sz="3096" smtClean="0">
                <a:solidFill>
                  <a:srgbClr val="0"/>
                </a:solidFill>
                <a:latin typeface="Arial Unicode MS"/>
                <a:cs typeface="Arial Unicode MS"/>
              </a:rPr>
              <a:t>O Vocabulário Ortográfico do Português</a:t>
            </a:r>
            <a:br>
              <a:rPr lang="en-CA" sz="3096" smtClean="0">
                <a:solidFill>
                  <a:srgbClr val="000000"/>
                </a:solidFill>
                <a:latin typeface="Times New Roman"/>
              </a:rPr>
            </a:br>
            <a:r>
              <a:rPr lang="en-CA" sz="3096" smtClean="0">
                <a:solidFill>
                  <a:srgbClr val="0"/>
                </a:solidFill>
                <a:latin typeface="Arial Unicode MS"/>
                <a:cs typeface="Arial Unicode MS"/>
              </a:rPr>
              <a:t>(VOP), tornado oficial em 2010.</a:t>
            </a:r>
          </a:p>
          <a:p>
            <a:pPr>
              <a:lnSpc>
                <a:spcPts val="3300"/>
              </a:lnSpc>
            </a:pPr>
            <a:endParaRPr lang="en-CA" sz="30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2870200"/>
            <a:ext cx="9258300" cy="1943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8200"/>
              </a:lnSpc>
            </a:pPr>
            <a:r>
              <a:rPr lang="en-CA" sz="3096" smtClean="0">
                <a:solidFill>
                  <a:srgbClr val="0"/>
                </a:solidFill>
                <a:latin typeface="Arial Unicode MS"/>
                <a:cs typeface="Arial Unicode MS"/>
              </a:rPr>
              <a:t>O LINCE - conversor para a nova ortografia</a:t>
            </a:r>
            <a:br>
              <a:rPr lang="en-CA" sz="3096" smtClean="0">
                <a:solidFill>
                  <a:srgbClr val="000000"/>
                </a:solidFill>
                <a:latin typeface="Times New Roman"/>
              </a:rPr>
            </a:br>
            <a:r>
              <a:rPr lang="en-CA" sz="3096" smtClean="0">
                <a:solidFill>
                  <a:srgbClr val="0"/>
                </a:solidFill>
                <a:latin typeface="Arial Unicode MS"/>
                <a:cs typeface="Arial Unicode MS"/>
              </a:rPr>
              <a:t>O texto completo do Acordo  Ortográfico</a:t>
            </a:r>
          </a:p>
          <a:p>
            <a:pPr>
              <a:lnSpc>
                <a:spcPts val="8200"/>
              </a:lnSpc>
            </a:pPr>
            <a:endParaRPr lang="en-CA" sz="30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5930900"/>
            <a:ext cx="9258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http://www.portaldalinguaportuguesa.org/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714500" y="787400"/>
            <a:ext cx="8978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 COM O NOVO AO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1905000"/>
            <a:ext cx="9258300" cy="977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73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Não vamos alterar a forma de falar, nem vamos passar a falar "brasileiro".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Por exemplo, o Santo Padroeiro de Lisboa continuará a ser António, em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Portugal, e Antônio, no Brasil. O acordo também não retira consoantes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pronunciadas, ou seja, em Portugal,  facto vai continuar a ser facto e não fato.</a:t>
            </a:r>
          </a:p>
          <a:p>
            <a:pPr>
              <a:lnSpc>
                <a:spcPts val="173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3073400"/>
            <a:ext cx="9258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A eliminação de consoantes mudas não vai alterar a pronúncia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3403600"/>
            <a:ext cx="9258300" cy="52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">
              <a:lnSpc>
                <a:spcPts val="162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Ex: espectador passa a escrever-se espetador mas continua a pronunciar-se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com &lt;e&gt; aberto - esp[E]tador</a:t>
            </a:r>
          </a:p>
          <a:p>
            <a:pPr>
              <a:lnSpc>
                <a:spcPts val="162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860800"/>
            <a:ext cx="92583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635000" algn="l"/>
              </a:tabLst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⇒ já existiam palavras homógrafas com diferentes pronúncias: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	pegada: p[E]gada ~ p[ˆ]gada</a:t>
            </a:r>
          </a:p>
          <a:p>
            <a:pPr>
              <a:lnSpc>
                <a:spcPts val="20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070100" y="4406900"/>
            <a:ext cx="86233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uma pegada na areia ~ a tampa está pegada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pregar: pr[E]gar ~ pr[ˆ]gar</a:t>
            </a:r>
          </a:p>
          <a:p>
            <a:pPr>
              <a:lnSpc>
                <a:spcPts val="20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070100" y="4940300"/>
            <a:ext cx="8623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vai pregar aos pagãos ~ vai pregar um prego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35100" y="5232400"/>
            <a:ext cx="9258300" cy="596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635000" algn="l"/>
              </a:tabLst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⇒ em muitos casos, a abertura de uma vogal não era já graficamente marcada:</a:t>
            </a:r>
            <a:br>
              <a:rPr lang="en-CA" sz="1800" smtClean="0">
                <a:solidFill>
                  <a:srgbClr val="000000"/>
                </a:solidFill>
                <a:latin typeface="Times New Roman"/>
              </a:rPr>
            </a:b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	v[E]lhote; c[E]guinho; r[E]gicídio;</a:t>
            </a:r>
          </a:p>
          <a:p>
            <a:pPr>
              <a:lnSpc>
                <a:spcPts val="200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070100" y="5765800"/>
            <a:ext cx="86233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"/>
                </a:solidFill>
                <a:latin typeface="Arial Unicode MS"/>
                <a:cs typeface="Arial Unicode MS"/>
              </a:rPr>
              <a:t>g[a]nhar; c[a]lmaria; m[a]quinista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714500" y="787400"/>
            <a:ext cx="8978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 COM O NOVO AO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435100" y="2209800"/>
            <a:ext cx="92583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">
              <a:lnSpc>
                <a:spcPts val="19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Não vamos ter de usar léxico que não usávamos: o  acordo não cria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nem elimina palavras. Por exemplo, o autocarro não vai ser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substituído pelo ônibus nem pelo machimbombo.</a:t>
            </a:r>
          </a:p>
          <a:p>
            <a:pPr>
              <a:lnSpc>
                <a:spcPts val="19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435100" y="3314700"/>
            <a:ext cx="92583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">
              <a:lnSpc>
                <a:spcPts val="19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O acordo não altera o significado das palavras. Ou seja, uma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camisola vai continuar a ser um agasalho em Portugal e uma roupa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para dormir (camisa de noite) no Brasil.</a:t>
            </a:r>
          </a:p>
          <a:p>
            <a:pPr>
              <a:lnSpc>
                <a:spcPts val="19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4406900"/>
            <a:ext cx="92583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Não vamos mudar a gramática, ou seja, o AO não estabelece regras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de sintaxe; continuar-se-á a dizer Eu lavo-me em Portugal e Eu me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lavo no Brasil.</a:t>
            </a:r>
          </a:p>
          <a:p>
            <a:pPr>
              <a:lnSpc>
                <a:spcPts val="19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55700" y="5778500"/>
            <a:ext cx="95377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Vamos apenas passar a escrever algumas palavras de forma diferente…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714500" y="787400"/>
            <a:ext cx="8978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 COM O NOVO AO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08100" y="1816100"/>
            <a:ext cx="9385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6A9F24"/>
                </a:solidFill>
                <a:latin typeface="Arial Unicode MS"/>
                <a:cs typeface="Arial Unicode MS"/>
              </a:rPr>
              <a:t>Uso do &lt;h&gt;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41400" y="2184400"/>
            <a:ext cx="96520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O &lt;h&gt; inicial continua a usar-se, tal como até aqui: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08100" y="2489200"/>
            <a:ext cx="9385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1) </a:t>
            </a: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Critério etimológico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: mantém-se o &lt;h&gt; nas palavras que, na sua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08100" y="2781300"/>
            <a:ext cx="9385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15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origem, se escreviam com &lt;h&gt;, como haver, hélice, hora, homem,</a:t>
            </a:r>
          </a:p>
          <a:p>
            <a:pPr>
              <a:lnSpc>
                <a:spcPts val="1815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08100" y="3009900"/>
            <a:ext cx="93853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horário. Mas suprime-se, apesar da etimologia, em palavras consagradas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pelo uso: erva, ervaçal, ervanária, e não herva (cf. herbanário, herbáceo,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de origem erudita)</a:t>
            </a:r>
          </a:p>
          <a:p>
            <a:pPr>
              <a:lnSpc>
                <a:spcPts val="19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08100" y="3810000"/>
            <a:ext cx="9385300" cy="1333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">
              <a:lnSpc>
                <a:spcPts val="1925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2) Na </a:t>
            </a: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composição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 de palavras, suprime-se o &lt;h&gt; nas palavras aglutinadas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(o elemento em que figura o &lt;h&gt; aglutina-se ao precedente): desumano;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inábil; reabilitar; reaver. Mas mantém-se quando, numa palavra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composta, o elemento a que pertence está ligado ao anterior com hífen: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anti-heroico; pré-história; sobre-humano</a:t>
            </a:r>
          </a:p>
          <a:p>
            <a:pPr>
              <a:lnSpc>
                <a:spcPts val="1925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08100" y="5092700"/>
            <a:ext cx="9385300" cy="609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">
              <a:lnSpc>
                <a:spcPts val="19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2) </a:t>
            </a: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Convenção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: mantém-se o &lt;h&gt; nas expressões que se convencionou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escrever com &lt;h&gt;</a:t>
            </a:r>
          </a:p>
          <a:p>
            <a:pPr>
              <a:lnSpc>
                <a:spcPts val="19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1955800" y="5600700"/>
            <a:ext cx="87376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Hã?, Hein?, Hum!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08100" y="5892800"/>
            <a:ext cx="93853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00"/>
              </a:lnSpc>
              <a:tabLst>
                <a:tab pos="647700" algn="l"/>
              </a:tabLst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3) Também nas </a:t>
            </a:r>
            <a:r>
              <a:rPr lang="en-CA" sz="2004" smtClean="0">
                <a:solidFill>
                  <a:srgbClr val="F07E08"/>
                </a:solidFill>
                <a:latin typeface="Arial Unicode MS"/>
                <a:cs typeface="Arial Unicode MS"/>
              </a:rPr>
              <a:t>interjeições</a:t>
            </a: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, o uso do &lt;h&gt; se mantém inalterado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	Ah! Oh!</a:t>
            </a:r>
          </a:p>
          <a:p>
            <a:pPr>
              <a:lnSpc>
                <a:spcPts val="24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714500" y="787400"/>
            <a:ext cx="89789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NÃO MUDA COM O NOVO AO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08100" y="1854200"/>
            <a:ext cx="9385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6A9F24"/>
                </a:solidFill>
                <a:latin typeface="Arial Unicode MS"/>
                <a:cs typeface="Arial Unicode MS"/>
              </a:rPr>
              <a:t>Não se usa, em geral, o hífen em locuções de qualquer tipo: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308100" y="2146300"/>
            <a:ext cx="9385300" cy="749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Substantivas: "cão de guarda", "fim de semana", "sala de jantar", …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Adjetivas: "cor de vinho", "cor de laranja", …</a:t>
            </a:r>
          </a:p>
          <a:p>
            <a:pPr>
              <a:lnSpc>
                <a:spcPts val="27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308100" y="2857500"/>
            <a:ext cx="9385300" cy="381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Pronominais: "cada um", "eu própria", "quem quer que seja", …</a:t>
            </a:r>
          </a:p>
          <a:p>
            <a:pPr>
              <a:lnSpc>
                <a:spcPts val="23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08100" y="3213100"/>
            <a:ext cx="93853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14">
              <a:lnSpc>
                <a:spcPts val="21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Adverbiais: "à parte", "à vontade", "de mais", "depois de amanhã", "em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cima", "por isso", …</a:t>
            </a:r>
          </a:p>
          <a:p>
            <a:pPr>
              <a:lnSpc>
                <a:spcPts val="21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08100" y="3822700"/>
            <a:ext cx="9385300" cy="927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5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Prepositivas: "abaixo de", "acerca de", "acima de", "a fim de", "a par de",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"à parte de", "apesar de", "aquando de", "debaixo de", "enquanto a", "por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baixo de", "por cima de", "quanto a", …</a:t>
            </a:r>
          </a:p>
          <a:p>
            <a:pPr>
              <a:lnSpc>
                <a:spcPts val="215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08100" y="4699000"/>
            <a:ext cx="9385300" cy="660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Conjuncionais: "a fim de que", "ao passo que", "contanto que", "logo</a:t>
            </a:r>
            <a:br>
              <a:rPr lang="en-CA" sz="2004" smtClean="0">
                <a:solidFill>
                  <a:srgbClr val="000000"/>
                </a:solidFill>
                <a:latin typeface="Times New Roman"/>
              </a:rPr>
            </a:br>
            <a:r>
              <a:rPr lang="en-CA" sz="2004" smtClean="0">
                <a:solidFill>
                  <a:srgbClr val="0"/>
                </a:solidFill>
                <a:latin typeface="Arial Unicode MS"/>
                <a:cs typeface="Arial Unicode MS"/>
              </a:rPr>
              <a:t>que", "por conseguinte", "visto que", …</a:t>
            </a:r>
          </a:p>
          <a:p>
            <a:pPr>
              <a:lnSpc>
                <a:spcPts val="2200"/>
              </a:lnSpc>
            </a:pPr>
            <a:endParaRPr lang="en-CA" sz="2004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308100" y="5981700"/>
            <a:ext cx="9385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2400" smtClean="0">
                <a:solidFill>
                  <a:srgbClr val="B45E06"/>
                </a:solidFill>
                <a:latin typeface="Arial Unicode MS"/>
                <a:cs typeface="Arial Unicode MS"/>
              </a:rPr>
              <a:t>Em caso de dúvida… consultamos o VOP!</a:t>
            </a:r>
          </a:p>
          <a:p>
            <a:pPr>
              <a:lnSpc>
                <a:spcPts val="276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1384300" y="787400"/>
            <a:ext cx="93091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VAI MUDAR NA NOSSA ESCRITA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2425700"/>
            <a:ext cx="95377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90"/>
              </a:lnSpc>
            </a:pPr>
            <a:r>
              <a:rPr lang="en-CA" sz="3901" smtClean="0">
                <a:solidFill>
                  <a:srgbClr val="F07E08"/>
                </a:solidFill>
                <a:latin typeface="Arial Unicode MS"/>
                <a:cs typeface="Arial Unicode MS"/>
              </a:rPr>
              <a:t>1.</a:t>
            </a:r>
            <a:r>
              <a:rPr lang="en-CA" sz="4597" smtClean="0">
                <a:solidFill>
                  <a:srgbClr val="0"/>
                </a:solidFill>
                <a:latin typeface="Arial Unicode MS"/>
                <a:cs typeface="Arial Unicode MS"/>
              </a:rPr>
              <a:t>Alfabeto</a:t>
            </a:r>
          </a:p>
          <a:p>
            <a:pPr>
              <a:lnSpc>
                <a:spcPts val="5290"/>
              </a:lnSpc>
            </a:pPr>
            <a:endParaRPr lang="en-CA" sz="4458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3200400"/>
            <a:ext cx="95377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90"/>
              </a:lnSpc>
            </a:pPr>
            <a:r>
              <a:rPr lang="en-CA" sz="3901" smtClean="0">
                <a:solidFill>
                  <a:srgbClr val="F07E08"/>
                </a:solidFill>
                <a:latin typeface="Arial Unicode MS"/>
                <a:cs typeface="Arial Unicode MS"/>
              </a:rPr>
              <a:t>2.</a:t>
            </a:r>
            <a:r>
              <a:rPr lang="en-CA" sz="4597" smtClean="0">
                <a:solidFill>
                  <a:srgbClr val="0"/>
                </a:solidFill>
                <a:latin typeface="Arial Unicode MS"/>
                <a:cs typeface="Arial Unicode MS"/>
              </a:rPr>
              <a:t>Maiúsculas / minúsculas</a:t>
            </a:r>
          </a:p>
          <a:p>
            <a:pPr>
              <a:lnSpc>
                <a:spcPts val="5290"/>
              </a:lnSpc>
            </a:pPr>
            <a:endParaRPr lang="en-CA" sz="4541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155700" y="3975100"/>
            <a:ext cx="95377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90"/>
              </a:lnSpc>
            </a:pPr>
            <a:r>
              <a:rPr lang="en-CA" sz="3901" smtClean="0">
                <a:solidFill>
                  <a:srgbClr val="F07E08"/>
                </a:solidFill>
                <a:latin typeface="Arial Unicode MS"/>
                <a:cs typeface="Arial Unicode MS"/>
              </a:rPr>
              <a:t>3.</a:t>
            </a:r>
            <a:r>
              <a:rPr lang="en-CA" sz="4597" smtClean="0">
                <a:solidFill>
                  <a:srgbClr val="0"/>
                </a:solidFill>
                <a:latin typeface="Arial Unicode MS"/>
                <a:cs typeface="Arial Unicode MS"/>
              </a:rPr>
              <a:t>Consoantes mudas</a:t>
            </a:r>
          </a:p>
          <a:p>
            <a:pPr>
              <a:lnSpc>
                <a:spcPts val="5290"/>
              </a:lnSpc>
            </a:pPr>
            <a:endParaRPr lang="en-CA" sz="4519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155700" y="4749800"/>
            <a:ext cx="95377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90"/>
              </a:lnSpc>
            </a:pPr>
            <a:r>
              <a:rPr lang="en-CA" sz="3901" smtClean="0">
                <a:solidFill>
                  <a:srgbClr val="F07E08"/>
                </a:solidFill>
                <a:latin typeface="Arial Unicode MS"/>
                <a:cs typeface="Arial Unicode MS"/>
              </a:rPr>
              <a:t>4.</a:t>
            </a:r>
            <a:r>
              <a:rPr lang="en-CA" sz="4597" smtClean="0">
                <a:solidFill>
                  <a:srgbClr val="0"/>
                </a:solidFill>
                <a:latin typeface="Arial Unicode MS"/>
                <a:cs typeface="Arial Unicode MS"/>
              </a:rPr>
              <a:t>Acentos gráficos</a:t>
            </a:r>
          </a:p>
          <a:p>
            <a:pPr>
              <a:lnSpc>
                <a:spcPts val="5290"/>
              </a:lnSpc>
            </a:pPr>
            <a:endParaRPr lang="en-CA" sz="4519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155700" y="5511800"/>
            <a:ext cx="9537700" cy="850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5290"/>
              </a:lnSpc>
            </a:pPr>
            <a:r>
              <a:rPr lang="en-CA" sz="3901" smtClean="0">
                <a:solidFill>
                  <a:srgbClr val="F07E08"/>
                </a:solidFill>
                <a:latin typeface="Arial Unicode MS"/>
                <a:cs typeface="Arial Unicode MS"/>
              </a:rPr>
              <a:t>5.</a:t>
            </a:r>
            <a:r>
              <a:rPr lang="en-CA" sz="4597" smtClean="0">
                <a:solidFill>
                  <a:srgbClr val="0"/>
                </a:solidFill>
                <a:latin typeface="Arial Unicode MS"/>
                <a:cs typeface="Arial Unicode MS"/>
              </a:rPr>
              <a:t>Hífen</a:t>
            </a:r>
          </a:p>
          <a:p>
            <a:pPr>
              <a:lnSpc>
                <a:spcPts val="5290"/>
              </a:lnSpc>
            </a:pPr>
            <a:endParaRPr lang="en-CA" sz="4398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3400" cy="75565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768600" y="787400"/>
            <a:ext cx="7924800" cy="622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795"/>
              </a:lnSpc>
            </a:pPr>
            <a:r>
              <a:rPr lang="en-CA" sz="3300" smtClean="0">
                <a:solidFill>
                  <a:srgbClr val="154B6B"/>
                </a:solidFill>
                <a:latin typeface="Arial Unicode MS"/>
                <a:cs typeface="Arial Unicode MS"/>
              </a:rPr>
              <a:t>O QUE MUDA: ALFABETO</a:t>
            </a:r>
          </a:p>
          <a:p>
            <a:pPr>
              <a:lnSpc>
                <a:spcPts val="3795"/>
              </a:lnSpc>
            </a:pPr>
            <a:endParaRPr lang="en-CA" sz="33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155700" y="18542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Principais mudanças: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155700" y="2286000"/>
            <a:ext cx="9537700" cy="50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3220"/>
              </a:lnSpc>
            </a:pP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1. As letras do alfabeto.</a:t>
            </a:r>
          </a:p>
          <a:p>
            <a:pPr>
              <a:lnSpc>
                <a:spcPts val="322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435100" y="2768600"/>
            <a:ext cx="9258300" cy="1193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00"/>
              </a:lnSpc>
            </a:pP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O alfabeto português passa a incluir as letras "</a:t>
            </a: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k</a:t>
            </a: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",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"</a:t>
            </a: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w</a:t>
            </a: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" e "</a:t>
            </a:r>
            <a:r>
              <a:rPr lang="en-CA" sz="2796" smtClean="0">
                <a:solidFill>
                  <a:srgbClr val="F07E08"/>
                </a:solidFill>
                <a:latin typeface="Arial Unicode MS"/>
                <a:cs typeface="Arial Unicode MS"/>
              </a:rPr>
              <a:t>y</a:t>
            </a: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", passando a ter 26 letras, que se usam nos</a:t>
            </a:r>
            <a:br>
              <a:rPr lang="en-CA" sz="2796" smtClean="0">
                <a:solidFill>
                  <a:srgbClr val="000000"/>
                </a:solidFill>
                <a:latin typeface="Times New Roman"/>
              </a:rPr>
            </a:br>
            <a:r>
              <a:rPr lang="en-CA" sz="2796" smtClean="0">
                <a:solidFill>
                  <a:srgbClr val="0"/>
                </a:solidFill>
                <a:latin typeface="Arial Unicode MS"/>
                <a:cs typeface="Arial Unicode MS"/>
              </a:rPr>
              <a:t>seguintes contextos:</a:t>
            </a:r>
          </a:p>
          <a:p>
            <a:pPr>
              <a:lnSpc>
                <a:spcPts val="2700"/>
              </a:lnSpc>
            </a:pPr>
            <a:endParaRPr lang="en-CA" sz="27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435100" y="3873500"/>
            <a:ext cx="9258300" cy="457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0"/>
              </a:lnSpc>
            </a:pPr>
            <a:r>
              <a:rPr lang="en-CA" sz="1704" smtClean="0">
                <a:solidFill>
                  <a:srgbClr val="9F2835"/>
                </a:solidFill>
                <a:latin typeface="Arial Unicode MS"/>
                <a:cs typeface="Arial Unicode MS"/>
              </a:rPr>
              <a:t>-</a:t>
            </a: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  Nomes próprios estrangeiros e seus derivados:</a:t>
            </a:r>
          </a:p>
          <a:p>
            <a:pPr>
              <a:lnSpc>
                <a:spcPts val="2760"/>
              </a:lnSpc>
            </a:pPr>
            <a:endParaRPr lang="en-CA" sz="2386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701800" y="4229100"/>
            <a:ext cx="89916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148">
              <a:lnSpc>
                <a:spcPts val="2900"/>
              </a:lnSpc>
            </a:pP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Shakespeare, shakespeariano; Darwin, darwinismo;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Chomsky, chomskyano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435100" y="5041900"/>
            <a:ext cx="9258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704" smtClean="0">
                <a:solidFill>
                  <a:srgbClr val="9F2835"/>
                </a:solidFill>
                <a:latin typeface="Arial Unicode MS"/>
                <a:cs typeface="Arial Unicode MS"/>
              </a:rPr>
              <a:t>-</a:t>
            </a: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  Topónimos e seus derivados: Kuwait, kuwaitiano;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Malawi, malawiano</a:t>
            </a:r>
          </a:p>
          <a:p>
            <a:pPr>
              <a:lnSpc>
                <a:spcPts val="28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35100" y="5829300"/>
            <a:ext cx="9258300" cy="83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CA" sz="1704" smtClean="0">
                <a:solidFill>
                  <a:srgbClr val="9F2835"/>
                </a:solidFill>
                <a:latin typeface="Arial Unicode MS"/>
                <a:cs typeface="Arial Unicode MS"/>
              </a:rPr>
              <a:t>-</a:t>
            </a: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  Siglas, símbolos, palavras usadas como unidade de</a:t>
            </a:r>
            <a:br>
              <a:rPr lang="en-CA" sz="2400" smtClean="0">
                <a:solidFill>
                  <a:srgbClr val="000000"/>
                </a:solidFill>
                <a:latin typeface="Times New Roman"/>
              </a:rPr>
            </a:br>
            <a:r>
              <a:rPr lang="en-CA" sz="2400" smtClean="0">
                <a:solidFill>
                  <a:srgbClr val="313131"/>
                </a:solidFill>
                <a:latin typeface="Arial Unicode MS"/>
                <a:cs typeface="Arial Unicode MS"/>
              </a:rPr>
              <a:t>medida: KLM; K (potássio, de kalium); W(est); kg</a:t>
            </a:r>
          </a:p>
          <a:p>
            <a:pPr>
              <a:lnSpc>
                <a:spcPts val="2900"/>
              </a:lnSpc>
            </a:pPr>
            <a:endParaRPr lang="en-CA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2011-10-05T19:32:50Z</dcterms:created>
  <dcterms:modified xsi:type="dcterms:W3CDTF">2011-10-05T19:32:50Z</dcterms:modified>
</cp:coreProperties>
</file>